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4"/>
  </p:sldMasterIdLst>
  <p:notesMasterIdLst>
    <p:notesMasterId r:id="rId37"/>
  </p:notesMasterIdLst>
  <p:handoutMasterIdLst>
    <p:handoutMasterId r:id="rId38"/>
  </p:handoutMasterIdLst>
  <p:sldIdLst>
    <p:sldId id="340" r:id="rId5"/>
    <p:sldId id="349" r:id="rId6"/>
    <p:sldId id="353" r:id="rId7"/>
    <p:sldId id="382" r:id="rId8"/>
    <p:sldId id="362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4" r:id="rId19"/>
    <p:sldId id="365" r:id="rId20"/>
    <p:sldId id="366" r:id="rId21"/>
    <p:sldId id="346" r:id="rId22"/>
    <p:sldId id="367" r:id="rId23"/>
    <p:sldId id="368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69" r:id="rId32"/>
    <p:sldId id="378" r:id="rId33"/>
    <p:sldId id="379" r:id="rId34"/>
    <p:sldId id="380" r:id="rId35"/>
    <p:sldId id="381" r:id="rId36"/>
  </p:sldIdLst>
  <p:sldSz cx="9144000" cy="6858000" type="screen4x3"/>
  <p:notesSz cx="7086600" cy="9359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6D4E4"/>
    <a:srgbClr val="ADC2DB"/>
    <a:srgbClr val="034B92"/>
    <a:srgbClr val="660066"/>
    <a:srgbClr val="E9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 autoAdjust="0"/>
    <p:restoredTop sz="86652" autoAdjust="0"/>
  </p:normalViewPr>
  <p:slideViewPr>
    <p:cSldViewPr>
      <p:cViewPr varScale="1">
        <p:scale>
          <a:sx n="60" d="100"/>
          <a:sy n="60" d="100"/>
        </p:scale>
        <p:origin x="1272" y="53"/>
      </p:cViewPr>
      <p:guideLst>
        <p:guide orient="horz" pos="3838"/>
        <p:guide pos="3424"/>
      </p:guideLst>
    </p:cSldViewPr>
  </p:slideViewPr>
  <p:outlineViewPr>
    <p:cViewPr>
      <p:scale>
        <a:sx n="33" d="100"/>
        <a:sy n="33" d="100"/>
      </p:scale>
      <p:origin x="0" y="5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2340"/>
    </p:cViewPr>
  </p:sorterViewPr>
  <p:notesViewPr>
    <p:cSldViewPr>
      <p:cViewPr varScale="1">
        <p:scale>
          <a:sx n="82" d="100"/>
          <a:sy n="82" d="100"/>
        </p:scale>
        <p:origin x="-3156" y="-84"/>
      </p:cViewPr>
      <p:guideLst>
        <p:guide orient="horz" pos="2948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8972-D6BB-4E61-8DDE-B21053BCAC0F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00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8900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F988-BC4F-4A55-9132-BCEC8404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5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1675"/>
            <a:ext cx="4679950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3" rIns="93966" bIns="4698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45954"/>
            <a:ext cx="5669280" cy="4211955"/>
          </a:xfrm>
          <a:prstGeom prst="rect">
            <a:avLst/>
          </a:prstGeom>
        </p:spPr>
        <p:txBody>
          <a:bodyPr vert="horz" lIns="93966" tIns="46983" rIns="93966" bIns="469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890282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72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77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37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97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45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1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95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32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479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9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73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55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77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33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998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173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733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750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299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83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373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397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93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168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083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92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63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70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18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30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76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06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rg2.eis.afmc.af.mil/sites/afrlhq/cagext/FOGCAG%20Public/Forms/AllItems.aspx?RootFolder=/sites/afrlhq/cagext/FOGCAG%20Public/Briefing%20Templates&amp;FolderCTID=0x012000626ED9521BD00246810AE34777413BF7&amp;View=%7bD4FB567F-EF4E-412F-AA8B-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716088"/>
            <a:ext cx="9144000" cy="5141912"/>
          </a:xfrm>
          <a:prstGeom prst="rect">
            <a:avLst/>
          </a:prstGeom>
          <a:gradFill rotWithShape="1">
            <a:gsLst>
              <a:gs pos="0">
                <a:schemeClr val="bg1">
                  <a:alpha val="38000"/>
                </a:schemeClr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62050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876800"/>
            <a:ext cx="4572000" cy="18288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3962400"/>
            <a:ext cx="2133600" cy="365125"/>
          </a:xfrm>
        </p:spPr>
        <p:txBody>
          <a:bodyPr/>
          <a:lstStyle>
            <a:lvl1pPr algn="ctr">
              <a:defRPr sz="1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699A11-21B8-4E7A-9EAA-572345C2C087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7" descr="AFRL GLOBE 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3713"/>
            <a:ext cx="5334000" cy="1716087"/>
          </a:xfrm>
          <a:prstGeom prst="rect">
            <a:avLst/>
          </a:prstGeom>
          <a:noFill/>
        </p:spPr>
      </p:pic>
      <p:grpSp>
        <p:nvGrpSpPr>
          <p:cNvPr id="8" name="Group 10"/>
          <p:cNvGrpSpPr/>
          <p:nvPr/>
        </p:nvGrpSpPr>
        <p:grpSpPr>
          <a:xfrm>
            <a:off x="50800" y="4560888"/>
            <a:ext cx="1949450" cy="2297112"/>
            <a:chOff x="50800" y="4560888"/>
            <a:chExt cx="1949450" cy="2297112"/>
          </a:xfrm>
        </p:grpSpPr>
        <p:pic>
          <p:nvPicPr>
            <p:cNvPr id="12" name="Picture 7" descr="af logo -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00" y="5045075"/>
              <a:ext cx="1949450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AFRL Shield 300 d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550" y="4560888"/>
              <a:ext cx="1123950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8566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059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3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AFRL Briefing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AFRL Briefing Template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Version 2.01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Updated: 7 Mar 10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Link to Briefing Guide and Template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AFRL Briefing Guide and Template are located on SharePoint: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AFRL Headquarters &gt; View All Site Content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Command Section &gt; View All Site Content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&gt; FOG-CAG Public &gt;  Briefing Templates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6400" y="2895600"/>
            <a:ext cx="3048000" cy="3591576"/>
            <a:chOff x="50800" y="4560888"/>
            <a:chExt cx="1949450" cy="2297112"/>
          </a:xfrm>
        </p:grpSpPr>
        <p:pic>
          <p:nvPicPr>
            <p:cNvPr id="7" name="Picture 7" descr="af logo - 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00" y="5045075"/>
              <a:ext cx="1949450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AFRL Shield 300 d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550" y="4560888"/>
              <a:ext cx="1123950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0"/>
            <a:ext cx="762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6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044D9-DFD6-4955-B56A-D4D40C707894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A37BE-2256-40DF-A1E6-2D0988E776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1" name="Picture 10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2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7315200" y="6550223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2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7845" y="1443568"/>
            <a:ext cx="4972645" cy="493776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457200" y="6490156"/>
            <a:ext cx="691892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DISTRIBUTION A. Approved for public release; Distribution unlimited. (Approval AFRL PA # 88ABW-2014-0460, 11 February 2014)</a:t>
            </a:r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8" name="Picture 7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1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3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9069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>
            <a:lvl1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0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1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 lang="en-US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Level 1 - 24pt Arial</a:t>
            </a:r>
          </a:p>
          <a:p>
            <a:pPr lvl="1" indent="-317500"/>
            <a:r>
              <a:rPr lang="en-US" dirty="0" smtClean="0"/>
              <a:t>Level 2</a:t>
            </a:r>
          </a:p>
          <a:p>
            <a:pPr marL="1014413" lvl="2" indent="-333375"/>
            <a:r>
              <a:rPr lang="en-US" dirty="0" smtClean="0"/>
              <a:t>Level 3 </a:t>
            </a:r>
          </a:p>
          <a:p>
            <a:pPr marL="1371600" lvl="3" indent="-355600"/>
            <a:r>
              <a:rPr lang="en-US" dirty="0" smtClean="0"/>
              <a:t>Level 4</a:t>
            </a:r>
          </a:p>
          <a:p>
            <a:pPr marL="1706563" lvl="4" indent="-333375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2" descr="AFRL Shield transparent background 1IN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</p:spPr>
      </p:pic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78" descr="chrmblue_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</p:spPr>
      </p:pic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8667750" y="6629400"/>
            <a:ext cx="476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900">
                <a:solidFill>
                  <a:prstClr val="black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3000" y="6248400"/>
            <a:ext cx="6400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161925"/>
            <a:ext cx="8153400" cy="6391275"/>
            <a:chOff x="576" y="661"/>
            <a:chExt cx="4533" cy="3653"/>
          </a:xfrm>
        </p:grpSpPr>
        <p:pic>
          <p:nvPicPr>
            <p:cNvPr id="8" name="Picture 3" descr="AFRL GLOBE LOGO NO TAG_color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 l="70728" t="7532" b="17494"/>
            <a:stretch>
              <a:fillRect/>
            </a:stretch>
          </p:blipFill>
          <p:spPr bwMode="auto">
            <a:xfrm>
              <a:off x="676" y="661"/>
              <a:ext cx="4433" cy="3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76" y="3438"/>
              <a:ext cx="1812" cy="6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6705600" cy="132343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4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648200"/>
            <a:ext cx="6705600" cy="6619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1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2" descr="AFRL Shield transparent background 1IN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</p:spPr>
      </p:pic>
      <p:sp>
        <p:nvSpPr>
          <p:cNvPr id="9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78" descr="chrmblue_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36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9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62" descr="AFRL Shield transparent background 1IN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</p:spPr>
      </p:pic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78" descr="chrmblue_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0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10400" cy="762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62" descr="AFRL Shield transparent background 1IN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</p:spPr>
      </p:pic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8" descr="chrmblue_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9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4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/>
          <a:lstStyle/>
          <a:p>
            <a:fld id="{B7C8F95A-977E-41C3-9B14-2776206990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0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699A11-21B8-4E7A-9EAA-572345C2C0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8667750" y="6629400"/>
            <a:ext cx="476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900">
                <a:solidFill>
                  <a:prstClr val="black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66800" y="6528256"/>
            <a:ext cx="670560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prstClr val="black"/>
                </a:solidFill>
                <a:latin typeface="Arial" pitchFamily="34" charset="0"/>
              </a:rPr>
              <a:t>DISTRIBUTION A. Approved for public release; Distribution unlimited. (Approval AFRL PA # 88ABW-2014-1552</a:t>
            </a:r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</a:rPr>
              <a:t>, 09 April 2014</a:t>
            </a:r>
            <a:r>
              <a:rPr lang="en-US" sz="800" b="1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en-US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649" r:id="rId13"/>
    <p:sldLayoutId id="2147483698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00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620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Reducing the Wrapping Effect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Flowpipe</a:t>
            </a:r>
            <a:r>
              <a:rPr lang="en-US" dirty="0" smtClean="0"/>
              <a:t> Construction </a:t>
            </a:r>
            <a:br>
              <a:rPr lang="en-US" dirty="0" smtClean="0"/>
            </a:br>
            <a:r>
              <a:rPr lang="en-US" dirty="0" smtClean="0"/>
              <a:t>using Pseudo-Invariants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2743200" y="4343400"/>
            <a:ext cx="6705600" cy="9667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Stanley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United States Air Force Research Lab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Directorate – Rome, NY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0600" y="64770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compute continuous successors (abstraction, symbolic reasoning, </a:t>
            </a:r>
            <a:r>
              <a:rPr lang="en-US" dirty="0" err="1" smtClean="0"/>
              <a:t>flowpipe</a:t>
            </a:r>
            <a:r>
              <a:rPr lang="en-US" dirty="0" smtClean="0"/>
              <a:t> construction)</a:t>
            </a:r>
          </a:p>
          <a:p>
            <a:endParaRPr lang="en-US" dirty="0"/>
          </a:p>
          <a:p>
            <a:r>
              <a:rPr lang="en-US" dirty="0" err="1" smtClean="0"/>
              <a:t>Flowpipe</a:t>
            </a:r>
            <a:r>
              <a:rPr lang="en-US" dirty="0" smtClean="0"/>
              <a:t> construction methods compute the set of states at snapshots in time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1851661" y="4272360"/>
            <a:ext cx="1447800" cy="75406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T=0.0</a:t>
            </a:r>
            <a:endParaRPr lang="en-US" dirty="0"/>
          </a:p>
        </p:txBody>
      </p:sp>
      <p:cxnSp>
        <p:nvCxnSpPr>
          <p:cNvPr id="13" name="Straight Connector 12"/>
          <p:cNvCxnSpPr>
            <a:stCxn id="6" idx="0"/>
            <a:endCxn id="10" idx="0"/>
          </p:cNvCxnSpPr>
          <p:nvPr/>
        </p:nvCxnSpPr>
        <p:spPr>
          <a:xfrm>
            <a:off x="2575561" y="4272360"/>
            <a:ext cx="1848615" cy="3286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2"/>
            <a:endCxn id="10" idx="2"/>
          </p:cNvCxnSpPr>
          <p:nvPr/>
        </p:nvCxnSpPr>
        <p:spPr>
          <a:xfrm>
            <a:off x="1851661" y="5026422"/>
            <a:ext cx="1511809" cy="6794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  <a:endCxn id="11" idx="2"/>
          </p:cNvCxnSpPr>
          <p:nvPr/>
        </p:nvCxnSpPr>
        <p:spPr>
          <a:xfrm>
            <a:off x="3363470" y="5705872"/>
            <a:ext cx="2048251" cy="7961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11" idx="0"/>
          </p:cNvCxnSpPr>
          <p:nvPr/>
        </p:nvCxnSpPr>
        <p:spPr>
          <a:xfrm>
            <a:off x="4424176" y="4600971"/>
            <a:ext cx="2282185" cy="5524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3363470" y="4600971"/>
            <a:ext cx="2121411" cy="110490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T=0.1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5411721" y="5153421"/>
            <a:ext cx="2589279" cy="134858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T=0.2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19400" y="3887549"/>
            <a:ext cx="211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0.0 and 0.1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83676" y="4390864"/>
            <a:ext cx="211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0.1 and 0.2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flipH="1">
            <a:off x="3581400" y="4256881"/>
            <a:ext cx="294507" cy="503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02811" y="4760196"/>
            <a:ext cx="237372" cy="476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Flowpipe</a:t>
            </a:r>
            <a:r>
              <a:rPr lang="en-US" dirty="0" smtClean="0"/>
              <a:t> methods typically aggregate states across discrete transitions</a:t>
            </a:r>
          </a:p>
          <a:p>
            <a:endParaRPr lang="en-US" dirty="0"/>
          </a:p>
          <a:p>
            <a:r>
              <a:rPr lang="en-US" dirty="0" smtClean="0"/>
              <a:t>Otherwise, a single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tracked set can</a:t>
            </a:r>
            <a:br>
              <a:rPr lang="en-US" dirty="0" smtClean="0"/>
            </a:br>
            <a:r>
              <a:rPr lang="en-US" dirty="0" smtClean="0"/>
              <a:t>spawn multiple </a:t>
            </a:r>
            <a:br>
              <a:rPr lang="en-US" dirty="0" smtClean="0"/>
            </a:br>
            <a:r>
              <a:rPr lang="en-US" dirty="0" err="1" smtClean="0"/>
              <a:t>flowpipes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subsequent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09826"/>
            <a:ext cx="4135821" cy="3995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00" y="6435726"/>
            <a:ext cx="8284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from: “Safety Analysis of Hybrid Systems </a:t>
            </a:r>
            <a:r>
              <a:rPr lang="en-US" sz="1200" dirty="0" smtClean="0"/>
              <a:t> with </a:t>
            </a:r>
            <a:r>
              <a:rPr lang="en-US" sz="1200" dirty="0" err="1" smtClean="0"/>
              <a:t>SpaceEx</a:t>
            </a:r>
            <a:r>
              <a:rPr lang="en-US" sz="1200" dirty="0" smtClean="0"/>
              <a:t>,” </a:t>
            </a:r>
            <a:r>
              <a:rPr lang="en-US" sz="1200" dirty="0" err="1" smtClean="0"/>
              <a:t>Frehse</a:t>
            </a:r>
            <a:r>
              <a:rPr lang="en-US" sz="1200" dirty="0" smtClean="0"/>
              <a:t> et al., http</a:t>
            </a:r>
            <a:r>
              <a:rPr lang="en-US" sz="1200" dirty="0"/>
              <a:t>://cmacs.cs.cmu.edu/seminars/slides/frehse.pdf</a:t>
            </a:r>
          </a:p>
        </p:txBody>
      </p:sp>
    </p:spTree>
    <p:extLst>
      <p:ext uri="{BB962C8B-B14F-4D97-AF65-F5344CB8AC3E}">
        <p14:creationId xmlns:p14="http://schemas.microsoft.com/office/powerpoint/2010/main" val="1400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990" y="2989263"/>
            <a:ext cx="6858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Demonstration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buck_open.hyc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3048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Aggregation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305800" cy="47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Aggregation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7519988" cy="42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Hybrid Automata as Models for Cyber-Physical Systems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Flowpipe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Construction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/>
              <a:t>Wrapping-Effect Error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Pseudo-Invariants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Improvement Example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Flowpipe</a:t>
            </a:r>
            <a:r>
              <a:rPr lang="en-US" dirty="0" smtClean="0"/>
              <a:t> 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flowpipe</a:t>
            </a:r>
            <a:r>
              <a:rPr lang="en-US" dirty="0" smtClean="0"/>
              <a:t> construction leads to </a:t>
            </a:r>
            <a:r>
              <a:rPr lang="en-US" dirty="0" err="1" smtClean="0"/>
              <a:t>overapproximation</a:t>
            </a:r>
            <a:r>
              <a:rPr lang="en-US" dirty="0" smtClean="0"/>
              <a:t> error</a:t>
            </a:r>
          </a:p>
          <a:p>
            <a:r>
              <a:rPr lang="en-US" dirty="0" smtClean="0"/>
              <a:t>Depends on representation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790" y="2558330"/>
            <a:ext cx="4419600" cy="3898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581001"/>
            <a:ext cx="8284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 smtClean="0"/>
              <a:t>“</a:t>
            </a:r>
            <a:r>
              <a:rPr lang="en-US" sz="1200" dirty="0"/>
              <a:t>Perspectives on Enclosure </a:t>
            </a:r>
            <a:r>
              <a:rPr lang="en-US" sz="1200" dirty="0" smtClean="0"/>
              <a:t>Methods”, </a:t>
            </a:r>
            <a:r>
              <a:rPr lang="en-US" sz="1200" dirty="0" err="1" smtClean="0"/>
              <a:t>Kulisch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9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Hybrid Automata as Models for Cyber-Physical Systems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Flowpipe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Construction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Wrapping-Effect Error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/>
              <a:t>Pseudo-Invariants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Improvement Example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/>
          <a:lstStyle/>
          <a:p>
            <a:r>
              <a:rPr lang="en-US" b="1" dirty="0" smtClean="0"/>
              <a:t>Key Idea of the Talk:</a:t>
            </a:r>
            <a:r>
              <a:rPr lang="en-US" dirty="0" smtClean="0"/>
              <a:t> Use discrete successor aggregation to reduce wrapping-effect error</a:t>
            </a:r>
          </a:p>
          <a:p>
            <a:endParaRPr lang="en-US" dirty="0"/>
          </a:p>
          <a:p>
            <a:r>
              <a:rPr lang="en-US" dirty="0" smtClean="0"/>
              <a:t>How? Force discrete-successor aggregation to occur by introducing an artificial invariant (called the pseudo-invariant) and associated transition</a:t>
            </a:r>
          </a:p>
          <a:p>
            <a:pPr lvl="1"/>
            <a:r>
              <a:rPr lang="en-US" dirty="0" smtClean="0"/>
              <a:t>Basically, split one mode into two with</a:t>
            </a:r>
            <a:br>
              <a:rPr lang="en-US" dirty="0" smtClean="0"/>
            </a:br>
            <a:r>
              <a:rPr lang="en-US" dirty="0" smtClean="0"/>
              <a:t>identical dynamics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a Single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automaton is a </a:t>
            </a:r>
            <a:r>
              <a:rPr lang="en-US" dirty="0" err="1" smtClean="0"/>
              <a:t>bisimulation</a:t>
            </a:r>
            <a:r>
              <a:rPr lang="en-US" dirty="0" smtClean="0"/>
              <a:t> of the original 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692320"/>
            <a:ext cx="3652838" cy="2193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267200"/>
            <a:ext cx="6019800" cy="24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computational (discrete) components, and physical-world (continuous) aspects</a:t>
            </a:r>
          </a:p>
          <a:p>
            <a:endParaRPr lang="en-US" dirty="0"/>
          </a:p>
          <a:p>
            <a:r>
              <a:rPr lang="en-US" dirty="0" smtClean="0"/>
              <a:t>Discrete components are typically modeled using</a:t>
            </a:r>
            <a:br>
              <a:rPr lang="en-US" dirty="0" smtClean="0"/>
            </a:br>
            <a:r>
              <a:rPr lang="en-US" b="1" dirty="0" smtClean="0"/>
              <a:t>finite state machines </a:t>
            </a:r>
            <a:r>
              <a:rPr lang="en-US" dirty="0" smtClean="0"/>
              <a:t>with switching rules. The physical world is typically described by </a:t>
            </a:r>
            <a:r>
              <a:rPr lang="en-US" b="1" dirty="0" smtClean="0"/>
              <a:t>differential equations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025" y="4517948"/>
            <a:ext cx="2464624" cy="174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605230"/>
            <a:ext cx="1981200" cy="164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6148" y="6246297"/>
            <a:ext cx="185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Autonomous Cars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6483" y="6250184"/>
            <a:ext cx="182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Traffic Control</a:t>
            </a:r>
            <a:endParaRPr lang="en-US" dirty="0"/>
          </a:p>
        </p:txBody>
      </p:sp>
      <p:pic>
        <p:nvPicPr>
          <p:cNvPr id="1026" name="Picture 2" descr="http://www.woodward.com/uploadedImages/AFS/Products/Images/Fixed_Wing_Cockpit_to_Surface_Graph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2548"/>
            <a:ext cx="2053046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6096000"/>
            <a:ext cx="194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Fault-Tolerant</a:t>
            </a:r>
          </a:p>
          <a:p>
            <a:pPr algn="ctr"/>
            <a:r>
              <a:rPr lang="en-US" dirty="0" smtClean="0"/>
              <a:t>Power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Reachability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934200" cy="55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Hybrid Automata as Models for Cyber-Physical Systems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Flowpipe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Construction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Wrapping-Effect Error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Pseudo-Invariants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/>
              <a:t>Improvement 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57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der Pol Dynamics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285950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743200"/>
            <a:ext cx="4809305" cy="352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9847" y="6412468"/>
            <a:ext cx="378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(Demonstration, ShowReachability.jar)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der Pol Simulations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16646"/>
            <a:ext cx="4800600" cy="5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Flow*, a reachability tool that uses Taylor Models as a state-set representation, we ran the following two  models (initial state: x = 1.0, y=[-0.5, 0.5]):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poly ode 1 {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x'= y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y'= y - x - x^2 * y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52626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poly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ode 1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'= y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'= y - x - x^2 * y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[0.75, 999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} 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econd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poly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ode 1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'= y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'= y - x - x^2 * y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{}}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umps {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 second  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guard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 [-999,0.75]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reset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} 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parallelotope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aggregation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{}}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8" name="Down Arrow 7"/>
          <p:cNvSpPr/>
          <p:nvPr/>
        </p:nvSpPr>
        <p:spPr>
          <a:xfrm>
            <a:off x="1143000" y="4120247"/>
            <a:ext cx="609600" cy="54506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4775814"/>
            <a:ext cx="2647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Error gets too large </a:t>
            </a:r>
            <a:br>
              <a:rPr lang="en-US" sz="2400" dirty="0" smtClean="0"/>
            </a:br>
            <a:r>
              <a:rPr lang="en-US" sz="2400" dirty="0" smtClean="0"/>
              <a:t>at t=1.54, tool exits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 rot="19341936">
            <a:off x="7288407" y="5255125"/>
            <a:ext cx="609600" cy="54506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5715000"/>
            <a:ext cx="1776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Completes</a:t>
            </a:r>
          </a:p>
          <a:p>
            <a:pPr algn="ctr"/>
            <a:r>
              <a:rPr lang="en-US" sz="2400" dirty="0" smtClean="0"/>
              <a:t>Successfully!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2526268"/>
            <a:ext cx="0" cy="4019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Flow* Reachability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717851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</a:t>
            </a:r>
            <a:r>
              <a:rPr lang="en-US" dirty="0"/>
              <a:t>A</a:t>
            </a:r>
            <a:r>
              <a:rPr lang="en-US" dirty="0" smtClean="0"/>
              <a:t>round t=1.54?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95400"/>
            <a:ext cx="5376863" cy="52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Pseudo-Invariant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5400"/>
            <a:ext cx="5149961" cy="52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Key Idea of the Talk:</a:t>
            </a:r>
            <a:r>
              <a:rPr lang="en-US" dirty="0" smtClean="0"/>
              <a:t> Use discrete successor aggregation to reduce wrapping-effect error</a:t>
            </a:r>
          </a:p>
          <a:p>
            <a:endParaRPr lang="en-US" dirty="0"/>
          </a:p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What if the intersections are not accurate?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you come up with pseudo-invariants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What if you choose a </a:t>
            </a:r>
            <a:r>
              <a:rPr lang="en-US" dirty="0" smtClean="0"/>
              <a:t>“poor” </a:t>
            </a:r>
            <a:r>
              <a:rPr lang="en-US" dirty="0"/>
              <a:t>pseudo-invariant?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How do you come up with pseudo-invariants?</a:t>
            </a:r>
          </a:p>
          <a:p>
            <a:endParaRPr lang="en-US" dirty="0"/>
          </a:p>
          <a:p>
            <a:r>
              <a:rPr lang="en-US" dirty="0" smtClean="0"/>
              <a:t>Idea: during reachability, when the wrapping errors appears to be getting large, generate a pseudo-invariant on-the-fly based on the currently-tracked set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6061631"/>
            <a:ext cx="337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(demonstration, </a:t>
            </a:r>
            <a:r>
              <a:rPr lang="en-US" dirty="0" err="1"/>
              <a:t>van_der_pol.hyc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3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Automata as Models for Cyber-Physical Systems</a:t>
            </a:r>
          </a:p>
          <a:p>
            <a:endParaRPr lang="en-US" dirty="0" smtClean="0"/>
          </a:p>
          <a:p>
            <a:r>
              <a:rPr lang="en-US" dirty="0" err="1" smtClean="0"/>
              <a:t>Flowpipe</a:t>
            </a:r>
            <a:r>
              <a:rPr lang="en-US" dirty="0" smtClean="0"/>
              <a:t> Construction</a:t>
            </a:r>
          </a:p>
          <a:p>
            <a:endParaRPr lang="en-US" dirty="0" smtClean="0"/>
          </a:p>
          <a:p>
            <a:r>
              <a:rPr lang="en-US" dirty="0" smtClean="0"/>
              <a:t>Wrapping-Effect Error</a:t>
            </a:r>
          </a:p>
          <a:p>
            <a:endParaRPr lang="en-US" dirty="0" smtClean="0"/>
          </a:p>
          <a:p>
            <a:r>
              <a:rPr lang="en-US" dirty="0" smtClean="0"/>
              <a:t>Pseudo-Invariants</a:t>
            </a:r>
          </a:p>
          <a:p>
            <a:endParaRPr lang="en-US" dirty="0" smtClean="0"/>
          </a:p>
          <a:p>
            <a:r>
              <a:rPr lang="en-US" dirty="0" smtClean="0"/>
              <a:t>Improvement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Pseudo-Invariants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" y="1676400"/>
            <a:ext cx="714756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Pseudo-Invariants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001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Pseudo-Invariants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787908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Automaton</a:t>
            </a:r>
            <a:endParaRPr lang="en-US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55850" y="3622675"/>
            <a:ext cx="1666875" cy="1562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u</a:t>
            </a:r>
          </a:p>
          <a:p>
            <a:pPr algn="ctr"/>
            <a:endParaRPr lang="en-US" altLang="en-US" baseline="-25000"/>
          </a:p>
          <a:p>
            <a:pPr algn="ctr"/>
            <a:endParaRPr lang="en-US" altLang="en-US" baseline="-25000"/>
          </a:p>
          <a:p>
            <a:pPr algn="ctr"/>
            <a:endParaRPr lang="en-US" altLang="en-US" baseline="-25000"/>
          </a:p>
          <a:p>
            <a:pPr algn="ctr"/>
            <a:endParaRPr lang="en-US" altLang="en-US"/>
          </a:p>
        </p:txBody>
      </p:sp>
      <p:cxnSp>
        <p:nvCxnSpPr>
          <p:cNvPr id="6" name="AutoShape 4"/>
          <p:cNvCxnSpPr>
            <a:cxnSpLocks noChangeShapeType="1"/>
            <a:stCxn id="5" idx="7"/>
            <a:endCxn id="20" idx="2"/>
          </p:cNvCxnSpPr>
          <p:nvPr/>
        </p:nvCxnSpPr>
        <p:spPr bwMode="auto">
          <a:xfrm flipV="1">
            <a:off x="3778250" y="3457575"/>
            <a:ext cx="2098675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5"/>
          <p:cNvCxnSpPr>
            <a:cxnSpLocks noChangeShapeType="1"/>
            <a:stCxn id="5" idx="4"/>
          </p:cNvCxnSpPr>
          <p:nvPr/>
        </p:nvCxnSpPr>
        <p:spPr bwMode="auto">
          <a:xfrm>
            <a:off x="3189288" y="5184775"/>
            <a:ext cx="0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7"/>
          <p:cNvCxnSpPr>
            <a:cxnSpLocks noChangeShapeType="1"/>
            <a:stCxn id="5" idx="1"/>
          </p:cNvCxnSpPr>
          <p:nvPr/>
        </p:nvCxnSpPr>
        <p:spPr bwMode="auto">
          <a:xfrm flipH="1" flipV="1">
            <a:off x="2027238" y="3297237"/>
            <a:ext cx="573087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9"/>
          <p:cNvSpPr>
            <a:spLocks noChangeArrowheads="1"/>
          </p:cNvSpPr>
          <p:nvPr/>
        </p:nvSpPr>
        <p:spPr bwMode="auto">
          <a:xfrm rot="16200000">
            <a:off x="3094435" y="6242446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rot="16200000">
            <a:off x="3094435" y="6080918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rot="16200000">
            <a:off x="3094435" y="5919390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022725" y="6080125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continuous dynamics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53000" y="4940300"/>
            <a:ext cx="3603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i="1"/>
              <a:t>invariant</a:t>
            </a:r>
            <a:r>
              <a:rPr lang="en-US" altLang="en-US" sz="2000"/>
              <a:t>: hybrid automaton may remain in </a:t>
            </a:r>
            <a:r>
              <a:rPr lang="en-US" altLang="en-US" sz="2000" i="1"/>
              <a:t>u</a:t>
            </a:r>
            <a:r>
              <a:rPr lang="en-US" altLang="en-US" sz="2000"/>
              <a:t> as long as </a:t>
            </a:r>
            <a:r>
              <a:rPr lang="en-US" altLang="en-US" sz="2000" i="1"/>
              <a:t>x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</a:t>
            </a:r>
            <a:r>
              <a:rPr lang="en-US" altLang="en-US" sz="2000"/>
              <a:t> </a:t>
            </a:r>
            <a:r>
              <a:rPr lang="en-US" altLang="en-US" sz="2000" i="1"/>
              <a:t>I</a:t>
            </a:r>
            <a:r>
              <a:rPr lang="en-US" altLang="en-US" sz="2000"/>
              <a:t>(</a:t>
            </a:r>
            <a:r>
              <a:rPr lang="en-US" altLang="en-US" sz="2000" i="1"/>
              <a:t>u</a:t>
            </a:r>
            <a:r>
              <a:rPr lang="en-US" altLang="en-US" sz="2000"/>
              <a:t>)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8165663">
            <a:off x="8059832" y="1939035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 rot="8165663">
            <a:off x="7943453" y="2051050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 rot="8165663">
            <a:off x="7827075" y="2163065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93259"/>
              </p:ext>
            </p:extLst>
          </p:nvPr>
        </p:nvGraphicFramePr>
        <p:xfrm>
          <a:off x="2732088" y="4076700"/>
          <a:ext cx="10144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609480" imgH="431640" progId="Equation.3">
                  <p:embed/>
                </p:oleObj>
              </mc:Choice>
              <mc:Fallback>
                <p:oleObj name="Equation" r:id="rId3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076700"/>
                        <a:ext cx="10144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581400" y="2727325"/>
            <a:ext cx="239713" cy="55721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54113" y="2024062"/>
            <a:ext cx="1941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location </a:t>
            </a:r>
          </a:p>
          <a:p>
            <a:r>
              <a:rPr lang="en-US" altLang="en-US" sz="2000"/>
              <a:t>(discrete state)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5876925" y="2676525"/>
            <a:ext cx="1666875" cy="1562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u’</a:t>
            </a:r>
          </a:p>
          <a:p>
            <a:pPr algn="ctr"/>
            <a:endParaRPr lang="en-US" altLang="en-US" baseline="-25000"/>
          </a:p>
          <a:p>
            <a:pPr algn="ctr"/>
            <a:endParaRPr lang="en-US" altLang="en-US" baseline="-25000"/>
          </a:p>
          <a:p>
            <a:pPr algn="ctr"/>
            <a:endParaRPr lang="en-US" altLang="en-US" baseline="-25000"/>
          </a:p>
          <a:p>
            <a:pPr algn="ctr"/>
            <a:endParaRPr lang="en-US" altLang="en-US"/>
          </a:p>
        </p:txBody>
      </p:sp>
      <p:cxnSp>
        <p:nvCxnSpPr>
          <p:cNvPr id="21" name="AutoShape 28"/>
          <p:cNvCxnSpPr>
            <a:cxnSpLocks noChangeShapeType="1"/>
            <a:stCxn id="20" idx="7"/>
          </p:cNvCxnSpPr>
          <p:nvPr/>
        </p:nvCxnSpPr>
        <p:spPr bwMode="auto">
          <a:xfrm flipV="1">
            <a:off x="7299325" y="2279650"/>
            <a:ext cx="482600" cy="625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30"/>
          <p:cNvSpPr>
            <a:spLocks noChangeArrowheads="1"/>
          </p:cNvSpPr>
          <p:nvPr/>
        </p:nvSpPr>
        <p:spPr bwMode="auto">
          <a:xfrm rot="13434337" flipH="1">
            <a:off x="1661225" y="2975672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 rot="13434337" flipH="1">
            <a:off x="1777603" y="3087687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 rot="13434337" flipH="1">
            <a:off x="1893982" y="3199702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4784725" y="4233862"/>
            <a:ext cx="1150938" cy="3587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935663" y="4395787"/>
            <a:ext cx="2389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reset condition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495800" y="1938337"/>
            <a:ext cx="129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guard condition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3179763" y="2330450"/>
            <a:ext cx="77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edge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4784725" y="2640012"/>
            <a:ext cx="0" cy="4746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42"/>
          <p:cNvSpPr>
            <a:spLocks noChangeArrowheads="1"/>
          </p:cNvSpPr>
          <p:nvPr/>
        </p:nvSpPr>
        <p:spPr bwMode="auto">
          <a:xfrm rot="13434337" flipH="1">
            <a:off x="7782625" y="3812285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 rot="13434337" flipH="1">
            <a:off x="7899003" y="3924300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4"/>
          <p:cNvSpPr>
            <a:spLocks noChangeArrowheads="1"/>
          </p:cNvSpPr>
          <p:nvPr/>
        </p:nvSpPr>
        <p:spPr bwMode="auto">
          <a:xfrm rot="13434337" flipH="1">
            <a:off x="8015382" y="4036315"/>
            <a:ext cx="88106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5"/>
          <p:cNvSpPr>
            <a:spLocks/>
          </p:cNvSpPr>
          <p:nvPr/>
        </p:nvSpPr>
        <p:spPr bwMode="auto">
          <a:xfrm>
            <a:off x="2268538" y="2727325"/>
            <a:ext cx="938212" cy="1058862"/>
          </a:xfrm>
          <a:custGeom>
            <a:avLst/>
            <a:gdLst>
              <a:gd name="T0" fmla="*/ 0 w 591"/>
              <a:gd name="T1" fmla="*/ 0 h 667"/>
              <a:gd name="T2" fmla="*/ 318 w 591"/>
              <a:gd name="T3" fmla="*/ 284 h 667"/>
              <a:gd name="T4" fmla="*/ 591 w 591"/>
              <a:gd name="T5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1" h="667">
                <a:moveTo>
                  <a:pt x="0" y="0"/>
                </a:moveTo>
                <a:cubicBezTo>
                  <a:pt x="53" y="47"/>
                  <a:pt x="220" y="173"/>
                  <a:pt x="318" y="284"/>
                </a:cubicBezTo>
                <a:cubicBezTo>
                  <a:pt x="416" y="395"/>
                  <a:pt x="534" y="587"/>
                  <a:pt x="591" y="667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flipV="1">
            <a:off x="1390650" y="4329112"/>
            <a:ext cx="96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47"/>
          <p:cNvSpPr>
            <a:spLocks/>
          </p:cNvSpPr>
          <p:nvPr/>
        </p:nvSpPr>
        <p:spPr bwMode="auto">
          <a:xfrm>
            <a:off x="3821113" y="4792662"/>
            <a:ext cx="908050" cy="1270000"/>
          </a:xfrm>
          <a:custGeom>
            <a:avLst/>
            <a:gdLst>
              <a:gd name="T0" fmla="*/ 572 w 572"/>
              <a:gd name="T1" fmla="*/ 800 h 800"/>
              <a:gd name="T2" fmla="*/ 363 w 572"/>
              <a:gd name="T3" fmla="*/ 430 h 800"/>
              <a:gd name="T4" fmla="*/ 0 w 572"/>
              <a:gd name="T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2" h="800">
                <a:moveTo>
                  <a:pt x="572" y="800"/>
                </a:moveTo>
                <a:cubicBezTo>
                  <a:pt x="537" y="738"/>
                  <a:pt x="458" y="563"/>
                  <a:pt x="363" y="430"/>
                </a:cubicBezTo>
                <a:cubicBezTo>
                  <a:pt x="268" y="297"/>
                  <a:pt x="76" y="90"/>
                  <a:pt x="0" y="0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82711"/>
              </p:ext>
            </p:extLst>
          </p:nvPr>
        </p:nvGraphicFramePr>
        <p:xfrm>
          <a:off x="992188" y="4395787"/>
          <a:ext cx="8255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395787"/>
                        <a:ext cx="8255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49"/>
          <p:cNvSpPr>
            <a:spLocks noChangeShapeType="1"/>
          </p:cNvSpPr>
          <p:nvPr/>
        </p:nvSpPr>
        <p:spPr bwMode="auto">
          <a:xfrm flipV="1">
            <a:off x="685800" y="4892675"/>
            <a:ext cx="381000" cy="882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290513" y="5775325"/>
            <a:ext cx="1325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initial condition</a:t>
            </a:r>
          </a:p>
        </p:txBody>
      </p:sp>
      <p:sp>
        <p:nvSpPr>
          <p:cNvPr id="39" name="Line 51"/>
          <p:cNvSpPr>
            <a:spLocks noChangeShapeType="1"/>
          </p:cNvSpPr>
          <p:nvPr/>
        </p:nvSpPr>
        <p:spPr bwMode="auto">
          <a:xfrm flipH="1" flipV="1">
            <a:off x="3746500" y="4329112"/>
            <a:ext cx="1206500" cy="8143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32865"/>
              </p:ext>
            </p:extLst>
          </p:nvPr>
        </p:nvGraphicFramePr>
        <p:xfrm>
          <a:off x="6245225" y="3198812"/>
          <a:ext cx="1054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7" imgW="634680" imgH="431640" progId="Equation.3">
                  <p:embed/>
                </p:oleObj>
              </mc:Choice>
              <mc:Fallback>
                <p:oleObj name="Equation" r:id="rId7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3198812"/>
                        <a:ext cx="10541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60168"/>
              </p:ext>
            </p:extLst>
          </p:nvPr>
        </p:nvGraphicFramePr>
        <p:xfrm>
          <a:off x="3821113" y="3114675"/>
          <a:ext cx="14890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9" imgW="799920" imgH="215640" progId="Equation.3">
                  <p:embed/>
                </p:oleObj>
              </mc:Choice>
              <mc:Fallback>
                <p:oleObj name="Equation" r:id="rId9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114675"/>
                        <a:ext cx="14890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95090"/>
              </p:ext>
            </p:extLst>
          </p:nvPr>
        </p:nvGraphicFramePr>
        <p:xfrm>
          <a:off x="4108450" y="3738562"/>
          <a:ext cx="1511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1" imgW="812520" imgH="228600" progId="Equation.3">
                  <p:embed/>
                </p:oleObj>
              </mc:Choice>
              <mc:Fallback>
                <p:oleObj name="Equation" r:id="rId11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738562"/>
                        <a:ext cx="15113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33806"/>
              </p:ext>
            </p:extLst>
          </p:nvPr>
        </p:nvGraphicFramePr>
        <p:xfrm>
          <a:off x="7543800" y="2474912"/>
          <a:ext cx="1536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3" imgW="825480" imgH="228600" progId="Equation.3">
                  <p:embed/>
                </p:oleObj>
              </mc:Choice>
              <mc:Fallback>
                <p:oleObj name="Equation" r:id="rId1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74912"/>
                        <a:ext cx="15367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26240"/>
              </p:ext>
            </p:extLst>
          </p:nvPr>
        </p:nvGraphicFramePr>
        <p:xfrm>
          <a:off x="6202363" y="1938337"/>
          <a:ext cx="15351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15" imgW="825480" imgH="215640" progId="Equation.3">
                  <p:embed/>
                </p:oleObj>
              </mc:Choice>
              <mc:Fallback>
                <p:oleObj name="Equation" r:id="rId15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938337"/>
                        <a:ext cx="15351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24202"/>
              </p:ext>
            </p:extLst>
          </p:nvPr>
        </p:nvGraphicFramePr>
        <p:xfrm>
          <a:off x="280988" y="3114675"/>
          <a:ext cx="1536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17" imgW="825480" imgH="215640" progId="Equation.3">
                  <p:embed/>
                </p:oleObj>
              </mc:Choice>
              <mc:Fallback>
                <p:oleObj name="Equation" r:id="rId17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114675"/>
                        <a:ext cx="15367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41233"/>
              </p:ext>
            </p:extLst>
          </p:nvPr>
        </p:nvGraphicFramePr>
        <p:xfrm>
          <a:off x="1501775" y="5143500"/>
          <a:ext cx="15097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9" imgW="812520" imgH="228600" progId="Equation.3">
                  <p:embed/>
                </p:oleObj>
              </mc:Choice>
              <mc:Fallback>
                <p:oleObj name="Equation" r:id="rId1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143500"/>
                        <a:ext cx="15097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75988"/>
              </p:ext>
            </p:extLst>
          </p:nvPr>
        </p:nvGraphicFramePr>
        <p:xfrm>
          <a:off x="1501775" y="5554662"/>
          <a:ext cx="15367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21" imgW="825480" imgH="241200" progId="Equation.3">
                  <p:embed/>
                </p:oleObj>
              </mc:Choice>
              <mc:Fallback>
                <p:oleObj name="Equation" r:id="rId21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554662"/>
                        <a:ext cx="15367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10104"/>
              </p:ext>
            </p:extLst>
          </p:nvPr>
        </p:nvGraphicFramePr>
        <p:xfrm>
          <a:off x="685800" y="3509962"/>
          <a:ext cx="1536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23" imgW="825480" imgH="228600" progId="Equation.3">
                  <p:embed/>
                </p:oleObj>
              </mc:Choice>
              <mc:Fallback>
                <p:oleObj name="Equation" r:id="rId2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9962"/>
                        <a:ext cx="15367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533400" y="1112837"/>
            <a:ext cx="8229600" cy="4906963"/>
          </a:xfrm>
        </p:spPr>
        <p:txBody>
          <a:bodyPr/>
          <a:lstStyle/>
          <a:p>
            <a:r>
              <a:rPr lang="en-US" dirty="0" smtClean="0"/>
              <a:t>Fusion of discrete dynamics with continuous dynamics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3400" y="6581001"/>
            <a:ext cx="8284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</a:t>
            </a:r>
            <a:r>
              <a:rPr lang="en-US" sz="1200" dirty="0"/>
              <a:t>: “Hybrid System Verification Using Discrete Model Approximations,” </a:t>
            </a:r>
            <a:r>
              <a:rPr lang="en-US" sz="1200" dirty="0" err="1" smtClean="0"/>
              <a:t>Chutinan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58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8" grpId="0" animBg="1"/>
      <p:bldP spid="19" grpId="0" autoUpdateAnimBg="0"/>
      <p:bldP spid="25" grpId="0" animBg="1"/>
      <p:bldP spid="26" grpId="0" autoUpdateAnimBg="0"/>
      <p:bldP spid="27" grpId="0" autoUpdateAnimBg="0"/>
      <p:bldP spid="28" grpId="0" autoUpdateAnimBg="0"/>
      <p:bldP spid="29" grpId="0" animBg="1"/>
      <p:bldP spid="33" grpId="0" animBg="1"/>
      <p:bldP spid="35" grpId="0" animBg="1"/>
      <p:bldP spid="37" grpId="0" animBg="1"/>
      <p:bldP spid="38" grpId="0" autoUpdateAnimBg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Automaton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example: on/off heater in a room </a:t>
            </a:r>
            <a:br>
              <a:rPr lang="en-US" dirty="0" smtClean="0"/>
            </a:br>
            <a:r>
              <a:rPr lang="en-US" dirty="0" smtClean="0"/>
              <a:t>(x = temperature)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52800"/>
            <a:ext cx="6351213" cy="26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Automaton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Executions of a hybrid automaton capture one valid trajectory in the model. There can be unaccountably many.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62200"/>
            <a:ext cx="4175769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66139"/>
            <a:ext cx="6400800" cy="24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Automaton 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Reachability captures all possible behaviors, and is therefore useful for verification.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508354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14653"/>
            <a:ext cx="1905000" cy="28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Hybrid Automata as Models for Cyber-Physical Systems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err="1" smtClean="0"/>
              <a:t>Flowpipe</a:t>
            </a:r>
            <a:r>
              <a:rPr lang="en-US" b="1" dirty="0" smtClean="0"/>
              <a:t> Construction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Wrapping-Effect Error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Pseudo-Invariants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Improvement Example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(</a:t>
            </a:r>
            <a:r>
              <a:rPr lang="en-US" dirty="0" err="1" smtClean="0"/>
              <a:t>overapproximate</a:t>
            </a:r>
            <a:r>
              <a:rPr lang="en-US" dirty="0" smtClean="0"/>
              <a:t>) reachability is to iteratively compute discrete and continuous successors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17" y="4129880"/>
            <a:ext cx="2904883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5" y="3047999"/>
            <a:ext cx="4980473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86F176FA7504E8BEF2BB5C1907EC3" ma:contentTypeVersion="0" ma:contentTypeDescription="Create a new document." ma:contentTypeScope="" ma:versionID="fcad1b7669aa9ffc832038b87686480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97F2F-0988-49FF-9204-87022020813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8AAE5AF-675A-4FA3-BA94-21F4FA6DD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687</Words>
  <Application>Microsoft Office PowerPoint</Application>
  <PresentationFormat>On-screen Show (4:3)</PresentationFormat>
  <Paragraphs>198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AFRL</vt:lpstr>
      <vt:lpstr>Equation</vt:lpstr>
      <vt:lpstr>Reducing the Wrapping Effect  in Flowpipe Construction  using Pseudo-Invariants</vt:lpstr>
      <vt:lpstr>Cyber-Physical Systems</vt:lpstr>
      <vt:lpstr>Outline</vt:lpstr>
      <vt:lpstr>Hybrid Automaton</vt:lpstr>
      <vt:lpstr>Hybrid Automaton Example</vt:lpstr>
      <vt:lpstr>Hybrid Automaton Execution</vt:lpstr>
      <vt:lpstr>Hybrid Automaton Reachability</vt:lpstr>
      <vt:lpstr>Outline</vt:lpstr>
      <vt:lpstr>Reachability Algorithm</vt:lpstr>
      <vt:lpstr>Continuous Successors</vt:lpstr>
      <vt:lpstr>Discrete Successors</vt:lpstr>
      <vt:lpstr>Demonstration (buck_open.hyc)</vt:lpstr>
      <vt:lpstr>No Aggregation</vt:lpstr>
      <vt:lpstr>With Aggregation</vt:lpstr>
      <vt:lpstr>Outline</vt:lpstr>
      <vt:lpstr>Flowpipe Construction Issues</vt:lpstr>
      <vt:lpstr>Outline</vt:lpstr>
      <vt:lpstr>Pseudo-Invariants</vt:lpstr>
      <vt:lpstr>Splitting a Single Mode</vt:lpstr>
      <vt:lpstr>Effect on Reachability</vt:lpstr>
      <vt:lpstr>Outline</vt:lpstr>
      <vt:lpstr>Van der Pol Dynamics</vt:lpstr>
      <vt:lpstr>Van der Pol Simulations</vt:lpstr>
      <vt:lpstr>Computing Reachability</vt:lpstr>
      <vt:lpstr>Flow* Reachability</vt:lpstr>
      <vt:lpstr>What Happens Around t=1.54?</vt:lpstr>
      <vt:lpstr>With Pseudo-Invariant</vt:lpstr>
      <vt:lpstr>Conclusion</vt:lpstr>
      <vt:lpstr>Bonus</vt:lpstr>
      <vt:lpstr>Without Pseudo-Invariants</vt:lpstr>
      <vt:lpstr>Using Pseudo-Invariants</vt:lpstr>
      <vt:lpstr>Using Pseudo-Invariants (2)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jenkinm2</dc:creator>
  <cp:lastModifiedBy>Stan</cp:lastModifiedBy>
  <cp:revision>206</cp:revision>
  <dcterms:created xsi:type="dcterms:W3CDTF">2011-02-10T15:04:44Z</dcterms:created>
  <dcterms:modified xsi:type="dcterms:W3CDTF">2014-04-14T05:18:37Z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0x0101008F086F176FA7504E8BEF2BB5C1907EC3</vt:lpwstr>
  </property>
</Properties>
</file>